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88" r:id="rId4"/>
    <p:sldId id="261" r:id="rId5"/>
    <p:sldId id="284" r:id="rId6"/>
    <p:sldId id="285" r:id="rId7"/>
    <p:sldId id="263" r:id="rId8"/>
    <p:sldId id="264" r:id="rId9"/>
    <p:sldId id="265" r:id="rId10"/>
    <p:sldId id="286" r:id="rId11"/>
    <p:sldId id="266" r:id="rId12"/>
    <p:sldId id="268" r:id="rId13"/>
    <p:sldId id="272" r:id="rId14"/>
    <p:sldId id="274" r:id="rId15"/>
    <p:sldId id="277" r:id="rId16"/>
    <p:sldId id="278" r:id="rId17"/>
    <p:sldId id="280" r:id="rId18"/>
    <p:sldId id="283" r:id="rId19"/>
    <p:sldId id="282" r:id="rId20"/>
    <p:sldId id="287" r:id="rId21"/>
    <p:sldId id="28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25" autoAdjust="0"/>
    <p:restoredTop sz="86395" autoAdjust="0"/>
  </p:normalViewPr>
  <p:slideViewPr>
    <p:cSldViewPr snapToGrid="0" snapToObjects="1">
      <p:cViewPr varScale="1">
        <p:scale>
          <a:sx n="140" d="100"/>
          <a:sy n="140" d="100"/>
        </p:scale>
        <p:origin x="116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11/11/19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2.09843" TargetMode="External"/><Relationship Id="rId3" Type="http://schemas.openxmlformats.org/officeDocument/2006/relationships/hyperlink" Target="https://arxiv.org/abs/1607.06450" TargetMode="External"/><Relationship Id="rId7" Type="http://schemas.openxmlformats.org/officeDocument/2006/relationships/hyperlink" Target="https://arxiv.org/abs/1803.02579" TargetMode="External"/><Relationship Id="rId2" Type="http://schemas.openxmlformats.org/officeDocument/2006/relationships/hyperlink" Target="https://papers.nips.cc/paper/5955-convolutional-lstm-network-a-machine-learning-approach-for-precipitation-nowcasting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apers.nips.cc/paper/8271-dropblock-a-regularization-method-for-convolutional-networks.pdf" TargetMode="External"/><Relationship Id="rId11" Type="http://schemas.openxmlformats.org/officeDocument/2006/relationships/hyperlink" Target="https://arxiv.org/pdf/1705.08790.pdf" TargetMode="External"/><Relationship Id="rId5" Type="http://schemas.openxmlformats.org/officeDocument/2006/relationships/hyperlink" Target="https://arxiv.org/abs/1805.10180" TargetMode="External"/><Relationship Id="rId10" Type="http://schemas.openxmlformats.org/officeDocument/2006/relationships/hyperlink" Target="https://arxiv.org/abs/1705.08790" TargetMode="External"/><Relationship Id="rId4" Type="http://schemas.openxmlformats.org/officeDocument/2006/relationships/hyperlink" Target="https://arxiv.org/abs/1606.01305" TargetMode="External"/><Relationship Id="rId9" Type="http://schemas.openxmlformats.org/officeDocument/2006/relationships/hyperlink" Target="https://arxiv.org/abs/1708.0200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ohnbrandt.org/ce-hosting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365710-9D3C-E246-9EB5-5A52BC070C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471" y="6407147"/>
            <a:ext cx="4396242" cy="359495"/>
          </a:xfrm>
        </p:spPr>
        <p:txBody>
          <a:bodyPr/>
          <a:lstStyle/>
          <a:p>
            <a:r>
              <a:rPr lang="en-US" dirty="0"/>
              <a:t>World resources institute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63C0A7-7946-DE44-A161-D365EE0A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7" y="1397825"/>
            <a:ext cx="8054116" cy="1822339"/>
          </a:xfrm>
        </p:spPr>
        <p:txBody>
          <a:bodyPr/>
          <a:lstStyle/>
          <a:p>
            <a:r>
              <a:rPr lang="en-US" sz="5400" dirty="0"/>
              <a:t>Monitoring trees outside the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5A062-BD47-2A4F-9B1E-9D755243E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597" y="5991417"/>
            <a:ext cx="8054116" cy="718990"/>
          </a:xfrm>
        </p:spPr>
        <p:txBody>
          <a:bodyPr/>
          <a:lstStyle/>
          <a:p>
            <a:r>
              <a:rPr lang="en-US" dirty="0"/>
              <a:t>John Brandt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678DC-08A7-4E4F-B753-EBD55EAC79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625" y="3121948"/>
            <a:ext cx="8494713" cy="29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AFFD-19C6-AA4E-969B-2DA8100B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F1DA9D-3B4C-F840-9385-510F021CA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5" y="2143791"/>
            <a:ext cx="8229600" cy="39787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A85E4-F425-9E44-9D54-4FDFFC0B9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1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CDB1-A326-784E-A2A6-603AE8C5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4258-8FFD-7C4C-BFE1-F6DA6C7C0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Data selection</a:t>
            </a:r>
          </a:p>
          <a:p>
            <a:pPr lvl="1"/>
            <a:r>
              <a:rPr lang="en-US" dirty="0"/>
              <a:t>Biweekly mean composites of 10 and 20m bands</a:t>
            </a:r>
          </a:p>
          <a:p>
            <a:pPr lvl="1"/>
            <a:r>
              <a:rPr lang="en-US" dirty="0"/>
              <a:t>2 images / month with lowest cloud cover, capped at 20%</a:t>
            </a:r>
          </a:p>
          <a:p>
            <a:pPr lvl="1"/>
            <a:r>
              <a:rPr lang="en-US" dirty="0"/>
              <a:t>Bilinearly interpolate missing imagery</a:t>
            </a:r>
          </a:p>
          <a:p>
            <a:pPr lvl="1"/>
            <a:r>
              <a:rPr lang="en-US" dirty="0"/>
              <a:t>Normalize data to [0, 1] range</a:t>
            </a:r>
          </a:p>
          <a:p>
            <a:pPr lvl="1"/>
            <a:r>
              <a:rPr lang="en-US" dirty="0"/>
              <a:t>Fuse slope calculated from DEM to S2</a:t>
            </a:r>
          </a:p>
          <a:p>
            <a:r>
              <a:rPr lang="en-US" dirty="0" err="1"/>
              <a:t>Georeference</a:t>
            </a:r>
            <a:r>
              <a:rPr lang="en-US" dirty="0"/>
              <a:t> correction</a:t>
            </a:r>
          </a:p>
          <a:p>
            <a:pPr lvl="1"/>
            <a:r>
              <a:rPr lang="en-US" dirty="0"/>
              <a:t>Expectation maximization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CA285-8ECB-474F-9924-595DAAC7E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CF6F-75BC-1E41-8577-3ED1A3EA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4FB6C-2398-F641-B8EA-54D5F67BC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Fully convolutional network with:</a:t>
            </a:r>
          </a:p>
          <a:p>
            <a:r>
              <a:rPr lang="en-US" dirty="0">
                <a:hlinkClick r:id="rId2"/>
              </a:rPr>
              <a:t>Convolutional LSTM</a:t>
            </a:r>
            <a:r>
              <a:rPr lang="en-US" dirty="0"/>
              <a:t> encoder with </a:t>
            </a:r>
            <a:r>
              <a:rPr lang="en-US" dirty="0">
                <a:hlinkClick r:id="rId3"/>
              </a:rPr>
              <a:t>layer normalization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zone out</a:t>
            </a:r>
            <a:endParaRPr lang="en-US" dirty="0"/>
          </a:p>
          <a:p>
            <a:r>
              <a:rPr lang="en-US" dirty="0">
                <a:hlinkClick r:id="rId5"/>
              </a:rPr>
              <a:t>Feature pyramid attention</a:t>
            </a:r>
            <a:r>
              <a:rPr lang="en-US" dirty="0"/>
              <a:t> between encoder and decoder with </a:t>
            </a:r>
            <a:r>
              <a:rPr lang="en-US" dirty="0" err="1">
                <a:hlinkClick r:id="rId6"/>
              </a:rPr>
              <a:t>DropBlock</a:t>
            </a:r>
            <a:endParaRPr lang="en-US" dirty="0"/>
          </a:p>
          <a:p>
            <a:r>
              <a:rPr lang="en-US" dirty="0"/>
              <a:t>Concurrent spatial and channel squeeze excitation </a:t>
            </a:r>
            <a:r>
              <a:rPr lang="en-US" dirty="0">
                <a:hlinkClick r:id="rId7"/>
              </a:rPr>
              <a:t>decoder</a:t>
            </a:r>
            <a:endParaRPr lang="en-US" dirty="0"/>
          </a:p>
          <a:p>
            <a:r>
              <a:rPr lang="en-US" dirty="0">
                <a:hlinkClick r:id="rId8"/>
              </a:rPr>
              <a:t>AdaBound</a:t>
            </a:r>
            <a:r>
              <a:rPr lang="en-US" dirty="0"/>
              <a:t> optimizer</a:t>
            </a:r>
          </a:p>
          <a:p>
            <a:r>
              <a:rPr lang="en-US" dirty="0">
                <a:hlinkClick r:id="rId9"/>
              </a:rPr>
              <a:t>Focal loss</a:t>
            </a:r>
            <a:r>
              <a:rPr lang="en-US" dirty="0"/>
              <a:t> for a warm-up, fine tuned with </a:t>
            </a:r>
            <a:r>
              <a:rPr lang="en-US" dirty="0">
                <a:hlinkClick r:id="rId10"/>
              </a:rPr>
              <a:t>Lovasz softmax</a:t>
            </a:r>
            <a:r>
              <a:rPr lang="en-US" dirty="0"/>
              <a:t>. Focal loss is tuned (gamma and alpha) for each image.</a:t>
            </a:r>
          </a:p>
          <a:p>
            <a:r>
              <a:rPr lang="en-US" dirty="0" err="1">
                <a:hlinkClick r:id="rId11"/>
              </a:rPr>
              <a:t>Equibatch</a:t>
            </a:r>
            <a:r>
              <a:rPr lang="en-US" dirty="0">
                <a:hlinkClick r:id="rId11"/>
              </a:rPr>
              <a:t> sampling</a:t>
            </a:r>
            <a:r>
              <a:rPr lang="en-US" dirty="0"/>
              <a:t>, visiting every C clusters each N samples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F614A-023E-E647-9951-97045D673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33FB-2552-E74C-9C47-D6C372BE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Spatiotemporal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E826-2897-4244-838C-C716C8B00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Generate 24 different “feature maps” that represent how 30x30m grids of the plot change over the year</a:t>
            </a:r>
          </a:p>
          <a:p>
            <a:r>
              <a:rPr lang="en-US" dirty="0"/>
              <a:t>Weight the 24 different feature maps by how relevant they are to disambiguating trees from background</a:t>
            </a:r>
          </a:p>
          <a:p>
            <a:r>
              <a:rPr lang="en-US" dirty="0"/>
              <a:t>Convolutional LSTMs allow for the representation of temporal </a:t>
            </a:r>
            <a:r>
              <a:rPr lang="en-US" i="1" dirty="0"/>
              <a:t>and </a:t>
            </a:r>
            <a:r>
              <a:rPr lang="en-US" dirty="0"/>
              <a:t> temporal relationships </a:t>
            </a:r>
            <a:r>
              <a:rPr lang="en-US" i="1" dirty="0"/>
              <a:t>concurrently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E362F-0B36-294D-AEFB-F89BD96D5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67388-0630-684D-9FFC-F28FEB0D9B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855" y="3282042"/>
            <a:ext cx="4227234" cy="29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9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18CE-F4C9-374E-93E1-EFDB3FB9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long-distance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DDEB-5ADF-C54E-B964-F04684E9B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optimize single pixel accuracy while modeling long distance relationships:</a:t>
            </a:r>
          </a:p>
          <a:p>
            <a:pPr lvl="1"/>
            <a:r>
              <a:rPr lang="en-US" sz="2400" dirty="0"/>
              <a:t>Feature pyramid attention </a:t>
            </a:r>
            <a:r>
              <a:rPr lang="en-US" sz="2400" dirty="0">
                <a:solidFill>
                  <a:schemeClr val="accent6"/>
                </a:solidFill>
              </a:rPr>
              <a:t>(+4%)</a:t>
            </a:r>
          </a:p>
          <a:p>
            <a:pPr lvl="1"/>
            <a:r>
              <a:rPr lang="en-US" sz="2400" dirty="0" err="1"/>
              <a:t>Adabound</a:t>
            </a:r>
            <a:r>
              <a:rPr lang="en-US" sz="2400" dirty="0"/>
              <a:t> optimizer </a:t>
            </a:r>
            <a:r>
              <a:rPr lang="en-US" sz="2400" dirty="0">
                <a:solidFill>
                  <a:schemeClr val="accent6"/>
                </a:solidFill>
              </a:rPr>
              <a:t>(+3%)</a:t>
            </a:r>
          </a:p>
          <a:p>
            <a:pPr lvl="1"/>
            <a:r>
              <a:rPr lang="en-US" sz="2400" dirty="0" err="1"/>
              <a:t>Hypercolumn</a:t>
            </a:r>
            <a:r>
              <a:rPr lang="en-US" sz="2400" dirty="0"/>
              <a:t> decoder </a:t>
            </a:r>
            <a:r>
              <a:rPr lang="en-US" sz="2400" dirty="0">
                <a:solidFill>
                  <a:schemeClr val="accent6"/>
                </a:solidFill>
              </a:rPr>
              <a:t>(+2%)</a:t>
            </a:r>
          </a:p>
          <a:p>
            <a:pPr lvl="1"/>
            <a:r>
              <a:rPr lang="en-US" sz="2400" dirty="0" err="1"/>
              <a:t>cSSE</a:t>
            </a:r>
            <a:r>
              <a:rPr lang="en-US" sz="2400" dirty="0"/>
              <a:t> blocks </a:t>
            </a:r>
            <a:r>
              <a:rPr lang="en-US" sz="2400" dirty="0">
                <a:solidFill>
                  <a:schemeClr val="accent6"/>
                </a:solidFill>
              </a:rPr>
              <a:t>(+1%)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F692-9798-B342-95AB-5DD59A7BE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70E3C-4DFB-6A49-80A4-4BD620CBAC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311" y="3683792"/>
            <a:ext cx="3568689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9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E149-B86A-3F43-8949-7BF0B4B1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methods,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54D7-5A18-EF45-B31F-FEE5187D8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 err="1"/>
              <a:t>Equibatch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(+5%)</a:t>
            </a:r>
          </a:p>
          <a:p>
            <a:r>
              <a:rPr lang="en-US" dirty="0"/>
              <a:t>Layer norm, batch re-norm </a:t>
            </a:r>
            <a:r>
              <a:rPr lang="en-US" dirty="0">
                <a:solidFill>
                  <a:schemeClr val="accent6"/>
                </a:solidFill>
              </a:rPr>
              <a:t>(+1%)</a:t>
            </a:r>
          </a:p>
          <a:p>
            <a:r>
              <a:rPr lang="en-US" dirty="0"/>
              <a:t>L2 loss </a:t>
            </a:r>
            <a:r>
              <a:rPr lang="en-US" dirty="0">
                <a:solidFill>
                  <a:schemeClr val="accent6"/>
                </a:solidFill>
              </a:rPr>
              <a:t>(+0.5%)</a:t>
            </a:r>
          </a:p>
          <a:p>
            <a:r>
              <a:rPr lang="en-US" dirty="0"/>
              <a:t>Zone out </a:t>
            </a:r>
            <a:r>
              <a:rPr lang="en-US" dirty="0">
                <a:solidFill>
                  <a:schemeClr val="accent6"/>
                </a:solidFill>
              </a:rPr>
              <a:t>(+3%)</a:t>
            </a:r>
          </a:p>
          <a:p>
            <a:r>
              <a:rPr lang="en-US" dirty="0"/>
              <a:t>Data augmentation </a:t>
            </a:r>
            <a:r>
              <a:rPr lang="en-US" dirty="0">
                <a:solidFill>
                  <a:schemeClr val="accent6"/>
                </a:solidFill>
              </a:rPr>
              <a:t>(+3%)</a:t>
            </a:r>
          </a:p>
          <a:p>
            <a:r>
              <a:rPr lang="en-US" dirty="0"/>
              <a:t>Heavy gradient clipping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F1F19-C34E-EB43-8F29-8EAA1C8DE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6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C75A-5962-B04F-A03E-CBF2649B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9448C-4C46-9C49-922C-F6DA47581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25" y="1068552"/>
            <a:ext cx="8229600" cy="541797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Prediction speed: 312,000 ha/hour/core</a:t>
            </a:r>
          </a:p>
          <a:p>
            <a:r>
              <a:rPr lang="en-US" sz="2000" dirty="0"/>
              <a:t>Model parameter size: 90,000 (vs. 60M-130M+ in out of box algorithms) – 600-1400x faster</a:t>
            </a:r>
          </a:p>
          <a:p>
            <a:r>
              <a:rPr lang="en-US" sz="2000" dirty="0"/>
              <a:t>Map of Ethiopia, 16 core VM / K80 GPU @ $0.48 / hour (above fixed cost of data IO)</a:t>
            </a:r>
          </a:p>
          <a:p>
            <a:pPr lvl="1"/>
            <a:r>
              <a:rPr lang="en-US" sz="1800" i="1" dirty="0"/>
              <a:t>This approach: 20 hours / $9</a:t>
            </a:r>
          </a:p>
          <a:p>
            <a:pPr lvl="1"/>
            <a:r>
              <a:rPr lang="en-US" sz="1800" i="1" dirty="0" err="1"/>
              <a:t>DeepLab</a:t>
            </a:r>
            <a:r>
              <a:rPr lang="en-US" sz="1800" i="1" dirty="0"/>
              <a:t> V3: 36 months / $12,441</a:t>
            </a:r>
          </a:p>
          <a:p>
            <a:pPr lvl="1"/>
            <a:r>
              <a:rPr lang="en-US" sz="1800" i="1" dirty="0" err="1"/>
              <a:t>PSPNet</a:t>
            </a:r>
            <a:r>
              <a:rPr lang="en-US" sz="1800" i="1" dirty="0"/>
              <a:t>: 13 months / $4,416</a:t>
            </a:r>
          </a:p>
          <a:p>
            <a:pPr marL="457200" lvl="1" indent="0">
              <a:buNone/>
            </a:pPr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r>
              <a:rPr lang="en-US" sz="2200" i="1" dirty="0"/>
              <a:t>Suggests ability to detect 2% tree cover difference at 2 ha scale outside of forests</a:t>
            </a:r>
          </a:p>
          <a:p>
            <a:pPr lvl="1"/>
            <a:endParaRPr lang="en-US" sz="2000" i="1" dirty="0"/>
          </a:p>
          <a:p>
            <a:pPr lvl="1"/>
            <a:endParaRPr lang="en-US" sz="2000" i="1" dirty="0"/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C0FE-ACF2-B34E-AB0F-CF161A1C0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B9A9AEE-E43C-5E48-BC7F-2254C9C63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50558"/>
              </p:ext>
            </p:extLst>
          </p:nvPr>
        </p:nvGraphicFramePr>
        <p:xfrm>
          <a:off x="441325" y="3810875"/>
          <a:ext cx="80663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843">
                  <a:extLst>
                    <a:ext uri="{9D8B030D-6E8A-4147-A177-3AD203B41FA5}">
                      <a16:colId xmlns:a16="http://schemas.microsoft.com/office/drawing/2014/main" val="1231888013"/>
                    </a:ext>
                  </a:extLst>
                </a:gridCol>
                <a:gridCol w="2106386">
                  <a:extLst>
                    <a:ext uri="{9D8B030D-6E8A-4147-A177-3AD203B41FA5}">
                      <a16:colId xmlns:a16="http://schemas.microsoft.com/office/drawing/2014/main" val="2566715026"/>
                    </a:ext>
                  </a:extLst>
                </a:gridCol>
                <a:gridCol w="1812471">
                  <a:extLst>
                    <a:ext uri="{9D8B030D-6E8A-4147-A177-3AD203B41FA5}">
                      <a16:colId xmlns:a16="http://schemas.microsoft.com/office/drawing/2014/main" val="3565646557"/>
                    </a:ext>
                  </a:extLst>
                </a:gridCol>
                <a:gridCol w="2465614">
                  <a:extLst>
                    <a:ext uri="{9D8B030D-6E8A-4147-A177-3AD203B41FA5}">
                      <a16:colId xmlns:a16="http://schemas.microsoft.com/office/drawing/2014/main" val="1899024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 cover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 @ 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 @ 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 error @ 2 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3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77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6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68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56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9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10B3-16F6-154A-B2C2-F1053609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631E-8646-0940-A332-C9A818224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127678" cy="4525963"/>
          </a:xfrm>
        </p:spPr>
        <p:txBody>
          <a:bodyPr/>
          <a:lstStyle/>
          <a:p>
            <a:r>
              <a:rPr lang="en-US" dirty="0"/>
              <a:t>200 2 ha plots across 8 million km</a:t>
            </a:r>
            <a:r>
              <a:rPr lang="en-US" baseline="30000" dirty="0"/>
              <a:t>2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Ethiopia</a:t>
            </a:r>
          </a:p>
          <a:p>
            <a:pPr lvl="1"/>
            <a:r>
              <a:rPr lang="en-US" dirty="0"/>
              <a:t>Sudan</a:t>
            </a:r>
          </a:p>
          <a:p>
            <a:pPr lvl="1"/>
            <a:r>
              <a:rPr lang="en-US" dirty="0"/>
              <a:t>South Sudan</a:t>
            </a:r>
          </a:p>
          <a:p>
            <a:pPr lvl="1"/>
            <a:r>
              <a:rPr lang="en-US" dirty="0"/>
              <a:t>Djibouti</a:t>
            </a:r>
          </a:p>
          <a:p>
            <a:pPr lvl="1"/>
            <a:r>
              <a:rPr lang="en-US" dirty="0"/>
              <a:t>Somalia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09B63-2533-2D47-8D4A-AA72D4E114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809A1-54FB-EA46-8CEA-EE367E8B0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4878" y="1825134"/>
            <a:ext cx="5502727" cy="407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3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AB10-AF96-7E42-8671-2168C007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cases								failures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F0CB20-6E1E-DD47-886F-367AF5B4E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58" y="3713885"/>
            <a:ext cx="6095385" cy="253616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58B2E-1156-1D43-9A45-D183F4548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B85BD-018A-F74B-9E08-C18C70467F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743" y="3645817"/>
            <a:ext cx="1723057" cy="2637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4CAB3-B5FB-5E4C-B914-C72F33F68D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834" y="951480"/>
            <a:ext cx="6288993" cy="2536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083669-3727-C548-BBC6-CC601DC307F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934" y="850307"/>
            <a:ext cx="1547236" cy="263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1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E320-6FD5-5E41-AEEE-CE562E73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directions -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B1B39-1AF9-8142-8C85-2BC05E198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S1 S2 fusion</a:t>
            </a:r>
          </a:p>
          <a:p>
            <a:r>
              <a:rPr lang="en-US" dirty="0" err="1"/>
              <a:t>Atruous</a:t>
            </a:r>
            <a:r>
              <a:rPr lang="en-US" dirty="0"/>
              <a:t> convolutions</a:t>
            </a:r>
          </a:p>
          <a:p>
            <a:r>
              <a:rPr lang="en-US" dirty="0"/>
              <a:t>Better data augmentation</a:t>
            </a:r>
          </a:p>
          <a:p>
            <a:r>
              <a:rPr lang="en-US" dirty="0"/>
              <a:t>Hyperparameter search</a:t>
            </a:r>
          </a:p>
          <a:p>
            <a:r>
              <a:rPr lang="en-US" dirty="0"/>
              <a:t>Regularization search</a:t>
            </a:r>
          </a:p>
          <a:p>
            <a:r>
              <a:rPr lang="en-US" dirty="0"/>
              <a:t>Self training</a:t>
            </a:r>
          </a:p>
          <a:p>
            <a:r>
              <a:rPr lang="en-US" dirty="0"/>
              <a:t>Stratified K-fold training and </a:t>
            </a:r>
            <a:r>
              <a:rPr lang="en-US" dirty="0" err="1"/>
              <a:t>ensembling</a:t>
            </a:r>
            <a:endParaRPr lang="en-US" dirty="0"/>
          </a:p>
          <a:p>
            <a:r>
              <a:rPr lang="en-US" dirty="0"/>
              <a:t>Temporal squeeze and excitation</a:t>
            </a:r>
          </a:p>
          <a:p>
            <a:r>
              <a:rPr lang="en-US" dirty="0"/>
              <a:t>Post processing – smoothing and conditional random fields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F0263-C075-5143-ACB3-4BD68240B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5E289-71F1-A348-8BF9-092F30249C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658" y="1588416"/>
            <a:ext cx="3137952" cy="26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6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9C52-6F8B-594D-A625-FEB6C846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in monitoring trees outside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24CA-D73E-054B-B612-4A79A997E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57940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Low resolution of imagery</a:t>
            </a:r>
          </a:p>
          <a:p>
            <a:r>
              <a:rPr lang="en-US" dirty="0"/>
              <a:t>High background variability and noise</a:t>
            </a:r>
          </a:p>
          <a:p>
            <a:r>
              <a:rPr lang="en-US" dirty="0"/>
              <a:t>Small object size</a:t>
            </a:r>
          </a:p>
          <a:p>
            <a:r>
              <a:rPr lang="en-US" dirty="0"/>
              <a:t>Sub 10m shifts in georeferencing</a:t>
            </a:r>
          </a:p>
          <a:p>
            <a:r>
              <a:rPr lang="en-US" dirty="0"/>
              <a:t>Hill shade and terrain</a:t>
            </a:r>
          </a:p>
          <a:p>
            <a:r>
              <a:rPr lang="en-US" dirty="0"/>
              <a:t>Traditional ML approaches on GEE are not expressive enough (RF)</a:t>
            </a:r>
          </a:p>
          <a:p>
            <a:r>
              <a:rPr lang="en-US" dirty="0"/>
              <a:t>Out of box computer vision approaches do not work because of small image size, variability of data, and variability of segmentation maps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CEC76-978B-5C4F-A620-85FEE1DFF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3CA8F-0155-7B4F-A303-8EA4B552A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058" y="1380564"/>
            <a:ext cx="2820398" cy="46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7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A7D9-BF4A-8C4C-BA64-E7606E6C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research directions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DF54-1565-2241-AB70-D79BA1EA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25" y="1449372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Short term: </a:t>
            </a:r>
            <a:r>
              <a:rPr lang="en-US" sz="2400" dirty="0"/>
              <a:t>50,000 hectare -&gt; 500,000 hectare maps (regional)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Medium term: </a:t>
            </a:r>
            <a:r>
              <a:rPr lang="en-US" sz="2400" dirty="0"/>
              <a:t>Multi-year imagery and tree cover change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Long term: </a:t>
            </a:r>
            <a:r>
              <a:rPr lang="en-US" sz="2400" dirty="0"/>
              <a:t>Other biomes and geographic regions</a:t>
            </a:r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DFCF6-1015-4245-992F-328F73CBA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140B8-11BE-3147-B22E-8504852DA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43" y="3338765"/>
            <a:ext cx="8494713" cy="29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7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7A5A-ADB5-4449-B80B-BA64526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F003-BC9F-044D-90A7-2B179BA5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Complimentary </a:t>
            </a:r>
            <a:r>
              <a:rPr lang="en-US" dirty="0"/>
              <a:t>research product to existing forest monitoring data and methodologies, focusing on </a:t>
            </a:r>
            <a:r>
              <a:rPr lang="en-US" dirty="0">
                <a:solidFill>
                  <a:schemeClr val="accent6"/>
                </a:solidFill>
              </a:rPr>
              <a:t>trees outside the forest </a:t>
            </a:r>
            <a:r>
              <a:rPr lang="en-US" dirty="0"/>
              <a:t>by using </a:t>
            </a:r>
            <a:r>
              <a:rPr lang="en-US" dirty="0">
                <a:solidFill>
                  <a:schemeClr val="accent6"/>
                </a:solidFill>
              </a:rPr>
              <a:t>artificial intelligence </a:t>
            </a:r>
            <a:r>
              <a:rPr lang="en-US" dirty="0"/>
              <a:t>to focus attention on disambiguating trees from crops and grassland with a methodology that is</a:t>
            </a:r>
            <a:r>
              <a:rPr lang="en-US" dirty="0">
                <a:solidFill>
                  <a:schemeClr val="accent6"/>
                </a:solidFill>
              </a:rPr>
              <a:t> computationally scalable to global levels</a:t>
            </a:r>
            <a:endParaRPr lang="en-US" dirty="0"/>
          </a:p>
          <a:p>
            <a:r>
              <a:rPr lang="en-US" dirty="0"/>
              <a:t>Still in research stage but performs well on 30-50,000 ha mosaic landscapes with only 1,000 ha of labeled data</a:t>
            </a:r>
          </a:p>
          <a:p>
            <a:r>
              <a:rPr lang="en-US" dirty="0"/>
              <a:t>Issues of hill shade, georeferencing shifts, data quality are actively being mitigated</a:t>
            </a:r>
          </a:p>
          <a:p>
            <a:pPr lvl="1"/>
            <a:r>
              <a:rPr lang="en-US" dirty="0"/>
              <a:t>Azimuth correction</a:t>
            </a:r>
          </a:p>
          <a:p>
            <a:pPr lvl="1"/>
            <a:r>
              <a:rPr lang="en-US" dirty="0"/>
              <a:t>Expectation maximization</a:t>
            </a:r>
          </a:p>
          <a:p>
            <a:pPr lvl="1"/>
            <a:r>
              <a:rPr lang="en-US" dirty="0"/>
              <a:t>Label smoothing, teacher networks </a:t>
            </a:r>
          </a:p>
          <a:p>
            <a:pPr lvl="1"/>
            <a:r>
              <a:rPr lang="en-US" dirty="0"/>
              <a:t>Post-processing</a:t>
            </a:r>
          </a:p>
          <a:p>
            <a:r>
              <a:rPr lang="en-US" dirty="0"/>
              <a:t>Expect regional 500,000 to 1,000,000 ha maps across priority drylands area within next year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6C9DB-F704-2740-A600-BB6FF8DAC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8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3245-5990-3D41-981A-019183F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out of the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F813-F086-8349-B97B-EEA9683A0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While current forest monitoring data is great at </a:t>
            </a:r>
            <a:r>
              <a:rPr lang="en-US" i="1" dirty="0"/>
              <a:t>forest monitoring, </a:t>
            </a:r>
            <a:r>
              <a:rPr lang="en-US" dirty="0"/>
              <a:t>it is not tailored to monitoring restoration </a:t>
            </a:r>
            <a:r>
              <a:rPr lang="en-US" i="1" dirty="0"/>
              <a:t>outside the forest</a:t>
            </a:r>
            <a:endParaRPr lang="en-US" dirty="0"/>
          </a:p>
          <a:p>
            <a:pPr lvl="1"/>
            <a:r>
              <a:rPr lang="en-US" dirty="0"/>
              <a:t>False positives in grasslands and crops</a:t>
            </a:r>
          </a:p>
          <a:p>
            <a:pPr lvl="1"/>
            <a:r>
              <a:rPr lang="en-US" dirty="0"/>
              <a:t>False negatives in mosaic landscapes</a:t>
            </a:r>
          </a:p>
          <a:p>
            <a:r>
              <a:rPr lang="en-US" dirty="0"/>
              <a:t>Wall-to-wall restoration monitoring must prioritize accuracy on heterogenous landscapes, rather than homogenous landscapes</a:t>
            </a:r>
          </a:p>
          <a:p>
            <a:r>
              <a:rPr lang="en-US" dirty="0"/>
              <a:t>Proposing complimentary data to monitor trees outside the forest</a:t>
            </a:r>
          </a:p>
          <a:p>
            <a:pPr lvl="1"/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CD9C7-448B-CD49-84F0-6FC523A334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1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36C2-6D74-704E-BA95-D1194B4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31E3-5DC3-D848-BF2A-C8AA8E02B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10E22-3D14-AD42-A250-B4DD31DEF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34E49-D3D8-614E-B026-A25502E86A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8" y="1353280"/>
            <a:ext cx="9171214" cy="4853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339817-4F8C-EA4F-88A7-44DD182F4AAC}"/>
              </a:ext>
            </a:extLst>
          </p:cNvPr>
          <p:cNvSpPr/>
          <p:nvPr/>
        </p:nvSpPr>
        <p:spPr>
          <a:xfrm>
            <a:off x="5937905" y="3343781"/>
            <a:ext cx="997747" cy="7663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50131A-7A66-BE4D-AAD0-B5720F682779}"/>
              </a:ext>
            </a:extLst>
          </p:cNvPr>
          <p:cNvSpPr/>
          <p:nvPr/>
        </p:nvSpPr>
        <p:spPr>
          <a:xfrm>
            <a:off x="2293318" y="1513318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06FA2C-B16E-E744-AB6B-BAA77611FF4E}"/>
              </a:ext>
            </a:extLst>
          </p:cNvPr>
          <p:cNvSpPr/>
          <p:nvPr/>
        </p:nvSpPr>
        <p:spPr>
          <a:xfrm>
            <a:off x="6309541" y="2155206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DF5DA6-29A2-4E42-8D6D-2A3ACAF43D9C}"/>
              </a:ext>
            </a:extLst>
          </p:cNvPr>
          <p:cNvSpPr/>
          <p:nvPr/>
        </p:nvSpPr>
        <p:spPr>
          <a:xfrm>
            <a:off x="7396555" y="4419586"/>
            <a:ext cx="524698" cy="4154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119C26-F23A-CC42-B2A5-3BFCF006D01C}"/>
              </a:ext>
            </a:extLst>
          </p:cNvPr>
          <p:cNvSpPr/>
          <p:nvPr/>
        </p:nvSpPr>
        <p:spPr>
          <a:xfrm>
            <a:off x="862484" y="3429000"/>
            <a:ext cx="848463" cy="16195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A3243-AEB3-D149-9019-A04C9A91FB9E}"/>
              </a:ext>
            </a:extLst>
          </p:cNvPr>
          <p:cNvSpPr txBox="1"/>
          <p:nvPr/>
        </p:nvSpPr>
        <p:spPr>
          <a:xfrm>
            <a:off x="1824442" y="3779830"/>
            <a:ext cx="1519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Trees look like grass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D509C-0897-8A46-96D8-CE2470179BED}"/>
              </a:ext>
            </a:extLst>
          </p:cNvPr>
          <p:cNvSpPr txBox="1"/>
          <p:nvPr/>
        </p:nvSpPr>
        <p:spPr>
          <a:xfrm>
            <a:off x="6893705" y="3479838"/>
            <a:ext cx="166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Trees look like crops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AFFC8-657A-A242-9D6A-30C71CD4239F}"/>
              </a:ext>
            </a:extLst>
          </p:cNvPr>
          <p:cNvSpPr txBox="1"/>
          <p:nvPr/>
        </p:nvSpPr>
        <p:spPr>
          <a:xfrm>
            <a:off x="2935642" y="1858936"/>
            <a:ext cx="1661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Scattered trees have variable backgrounds</a:t>
            </a:r>
          </a:p>
        </p:txBody>
      </p:sp>
    </p:spTree>
    <p:extLst>
      <p:ext uri="{BB962C8B-B14F-4D97-AF65-F5344CB8AC3E}">
        <p14:creationId xmlns:p14="http://schemas.microsoft.com/office/powerpoint/2010/main" val="343869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7D38-C809-CC46-89BB-98EEB50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C249-0A6A-2B48-80C3-969A6422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421A8-CF89-8F4D-8614-EDAA79D04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C8D0F-1F29-9D41-85AA-ABDE05FA4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6" y="1572714"/>
            <a:ext cx="9104914" cy="4693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57B36B9-E7AE-BB4A-8B08-FE5C3BA9D508}"/>
              </a:ext>
            </a:extLst>
          </p:cNvPr>
          <p:cNvSpPr/>
          <p:nvPr/>
        </p:nvSpPr>
        <p:spPr>
          <a:xfrm>
            <a:off x="947009" y="3863181"/>
            <a:ext cx="848463" cy="16195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482108-8AF1-8245-B67F-D95A8858A97A}"/>
              </a:ext>
            </a:extLst>
          </p:cNvPr>
          <p:cNvSpPr/>
          <p:nvPr/>
        </p:nvSpPr>
        <p:spPr>
          <a:xfrm>
            <a:off x="6334810" y="3727125"/>
            <a:ext cx="997747" cy="882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E0AE24-FA5C-A042-B4F4-8BB21C8691A9}"/>
              </a:ext>
            </a:extLst>
          </p:cNvPr>
          <p:cNvSpPr/>
          <p:nvPr/>
        </p:nvSpPr>
        <p:spPr>
          <a:xfrm>
            <a:off x="6603162" y="2631616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65CD6A-9B83-454F-B936-978FEADC78B1}"/>
              </a:ext>
            </a:extLst>
          </p:cNvPr>
          <p:cNvSpPr/>
          <p:nvPr/>
        </p:nvSpPr>
        <p:spPr>
          <a:xfrm>
            <a:off x="2618780" y="1831197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0C5EAA-0661-C546-B187-695C08FF654E}"/>
              </a:ext>
            </a:extLst>
          </p:cNvPr>
          <p:cNvSpPr/>
          <p:nvPr/>
        </p:nvSpPr>
        <p:spPr>
          <a:xfrm>
            <a:off x="7570880" y="4995739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4BDE-FB1E-3044-8323-93523FCE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77E3D-5C34-DA4A-A6CD-B5115113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38D73-9D09-4B46-A31B-EAD3A41A3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D75A8-0450-8B42-AF68-20863ED0F3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3431"/>
            <a:ext cx="9144000" cy="45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8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4778-08EE-DD42-9421-294C0C49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out-of-box algorithms 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71E2-078A-AA42-A16F-6D0C84B4A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B23B5-16BE-324E-BE16-CD5A80CF8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DC8752-1764-864A-8B14-277BFF88C849}"/>
              </a:ext>
            </a:extLst>
          </p:cNvPr>
          <p:cNvSpPr txBox="1">
            <a:spLocks/>
          </p:cNvSpPr>
          <p:nvPr/>
        </p:nvSpPr>
        <p:spPr>
          <a:xfrm>
            <a:off x="5847621" y="1532099"/>
            <a:ext cx="3026597" cy="4875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million + pixels</a:t>
            </a:r>
          </a:p>
          <a:p>
            <a:r>
              <a:rPr lang="en-US" dirty="0"/>
              <a:t>Shapes consistent</a:t>
            </a:r>
          </a:p>
          <a:p>
            <a:r>
              <a:rPr lang="en-US" dirty="0"/>
              <a:t>Regions consistent</a:t>
            </a:r>
          </a:p>
          <a:p>
            <a:r>
              <a:rPr lang="en-US" dirty="0"/>
              <a:t>Colors consistent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196 pixels</a:t>
            </a:r>
          </a:p>
          <a:p>
            <a:r>
              <a:rPr lang="en-US" dirty="0"/>
              <a:t>No shape, region, or color consistency</a:t>
            </a:r>
          </a:p>
          <a:p>
            <a:r>
              <a:rPr lang="en-US" dirty="0"/>
              <a:t>Each output is distinct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AB762-7B33-124C-A63F-7F7F1144AC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3" y="3844313"/>
            <a:ext cx="5801388" cy="2413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3C498-D431-2C4D-B12C-E63BF5F697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068552"/>
            <a:ext cx="4363006" cy="277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C548-B4B9-9E46-A16E-1DAC7ADA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465E4-8A54-A847-B50B-E95574B2C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/>
              <a:t>700 2 hectare plots</a:t>
            </a:r>
          </a:p>
          <a:p>
            <a:r>
              <a:rPr lang="en-US" dirty="0"/>
              <a:t>Randomly sampled across Tigray, Ethiopia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CC633-6606-D842-8DEB-321080CD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93213-5D6F-7541-8FA1-94C13C3B64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757" y="1068552"/>
            <a:ext cx="4719243" cy="2481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DE5D31-89BA-184B-A110-A5DAFB8B19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082" y="3550441"/>
            <a:ext cx="3526117" cy="28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4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1DF6-F087-624B-93A8-5F44C184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CD373-4D18-4443-8067-17E80FF65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1AEDF-5E99-CE41-9FC7-10161823E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32D82-2574-1F46-AEE4-FBEFCB6AEB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653" y="1008855"/>
            <a:ext cx="520650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63606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WRI-temp</Template>
  <TotalTime>2644</TotalTime>
  <Words>696</Words>
  <Application>Microsoft Macintosh PowerPoint</Application>
  <PresentationFormat>On-screen Show (4:3)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Georgia</vt:lpstr>
      <vt:lpstr>WRI-temp</vt:lpstr>
      <vt:lpstr>Monitoring trees outside the forest</vt:lpstr>
      <vt:lpstr>Issues in monitoring trees outside forest</vt:lpstr>
      <vt:lpstr>Going out of the forests</vt:lpstr>
      <vt:lpstr>PowerPoint Presentation</vt:lpstr>
      <vt:lpstr>PowerPoint Presentation</vt:lpstr>
      <vt:lpstr>PowerPoint Presentation</vt:lpstr>
      <vt:lpstr>Why out-of-box algorithms fail</vt:lpstr>
      <vt:lpstr>DATA</vt:lpstr>
      <vt:lpstr>Quick DEMO</vt:lpstr>
      <vt:lpstr>PowerPoint Presentation</vt:lpstr>
      <vt:lpstr>Methods - Preprocessing</vt:lpstr>
      <vt:lpstr>Methods - Modeling</vt:lpstr>
      <vt:lpstr>Modeling Spatiotemporal relationships</vt:lpstr>
      <vt:lpstr>Incorporating long-distance context</vt:lpstr>
      <vt:lpstr>Sampling methods, Regularization</vt:lpstr>
      <vt:lpstr>Metrics</vt:lpstr>
      <vt:lpstr>Test plots</vt:lpstr>
      <vt:lpstr>Success cases        failures</vt:lpstr>
      <vt:lpstr>Future research directions - methods</vt:lpstr>
      <vt:lpstr>Future research directions - applications</vt:lpstr>
      <vt:lpstr>Conclusions and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Microsoft Office User</cp:lastModifiedBy>
  <cp:revision>63</cp:revision>
  <dcterms:created xsi:type="dcterms:W3CDTF">2019-11-07T14:15:11Z</dcterms:created>
  <dcterms:modified xsi:type="dcterms:W3CDTF">2019-11-11T13:50:02Z</dcterms:modified>
</cp:coreProperties>
</file>